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306" r:id="rId3"/>
    <p:sldId id="309" r:id="rId4"/>
    <p:sldId id="307" r:id="rId5"/>
    <p:sldId id="283" r:id="rId6"/>
    <p:sldId id="308" r:id="rId7"/>
    <p:sldId id="310" r:id="rId8"/>
    <p:sldId id="299" r:id="rId9"/>
    <p:sldId id="300" r:id="rId10"/>
    <p:sldId id="304" r:id="rId11"/>
    <p:sldId id="311" r:id="rId12"/>
    <p:sldId id="312" r:id="rId13"/>
    <p:sldId id="315" r:id="rId14"/>
    <p:sldId id="313" r:id="rId15"/>
    <p:sldId id="31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88"/>
    <p:restoredTop sz="87188"/>
  </p:normalViewPr>
  <p:slideViewPr>
    <p:cSldViewPr snapToGrid="0" snapToObjects="1">
      <p:cViewPr>
        <p:scale>
          <a:sx n="130" d="100"/>
          <a:sy n="130" d="100"/>
        </p:scale>
        <p:origin x="888" y="32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E07F91-E5CA-5540-94F6-FC287CA546C2}" type="datetimeFigureOut">
              <a:rPr lang="en-US" smtClean="0"/>
              <a:t>10/13/20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AC707A-194D-7345-84BD-A15C213C0E65}" type="slidenum">
              <a:rPr lang="en-US" smtClean="0"/>
              <a:t>‹#›</a:t>
            </a:fld>
            <a:endParaRPr lang="en-US"/>
          </a:p>
        </p:txBody>
      </p:sp>
    </p:spTree>
    <p:extLst>
      <p:ext uri="{BB962C8B-B14F-4D97-AF65-F5344CB8AC3E}">
        <p14:creationId xmlns:p14="http://schemas.microsoft.com/office/powerpoint/2010/main" val="12277012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its most basic, visualization can be</a:t>
            </a:r>
            <a:r>
              <a:rPr lang="en-US" baseline="0" dirty="0"/>
              <a:t> an essential tool for data exploration. While summary statistics might produce the same results, the actual data may look quite different.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5</a:t>
            </a:fld>
            <a:endParaRPr lang="en-US"/>
          </a:p>
        </p:txBody>
      </p:sp>
    </p:spTree>
    <p:extLst>
      <p:ext uri="{BB962C8B-B14F-4D97-AF65-F5344CB8AC3E}">
        <p14:creationId xmlns:p14="http://schemas.microsoft.com/office/powerpoint/2010/main" val="111040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its most basic, visualization can be</a:t>
            </a:r>
            <a:r>
              <a:rPr lang="en-US" baseline="0" dirty="0"/>
              <a:t> an essential tool for data exploration. While summary statistics might produce the same results, the actual data may look quite different.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6</a:t>
            </a:fld>
            <a:endParaRPr lang="en-US"/>
          </a:p>
        </p:txBody>
      </p:sp>
    </p:spTree>
    <p:extLst>
      <p:ext uri="{BB962C8B-B14F-4D97-AF65-F5344CB8AC3E}">
        <p14:creationId xmlns:p14="http://schemas.microsoft.com/office/powerpoint/2010/main" val="344614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following slides are borrowed</a:t>
            </a:r>
            <a:r>
              <a:rPr lang="en-US" baseline="0" dirty="0"/>
              <a:t> from Chris Adolph.</a:t>
            </a:r>
          </a:p>
          <a:p>
            <a:r>
              <a:rPr lang="en-US" baseline="0" dirty="0"/>
              <a:t>To take an example, consider the Challenger explosion of 1986.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8</a:t>
            </a:fld>
            <a:endParaRPr lang="en-US"/>
          </a:p>
        </p:txBody>
      </p:sp>
    </p:spTree>
    <p:extLst>
      <p:ext uri="{BB962C8B-B14F-4D97-AF65-F5344CB8AC3E}">
        <p14:creationId xmlns:p14="http://schemas.microsoft.com/office/powerpoint/2010/main" val="722923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asked about the risk of O-ring</a:t>
            </a:r>
            <a:r>
              <a:rPr lang="en-US" baseline="0" dirty="0"/>
              <a:t> failure, this was the chart presented to NASA. Is it helpful? What did you learn about O-ring damage and it’s relationship to temperature?</a:t>
            </a:r>
          </a:p>
          <a:p>
            <a:endParaRPr lang="en-US" baseline="0" dirty="0"/>
          </a:p>
          <a:p>
            <a:r>
              <a:rPr lang="en-US" baseline="0" dirty="0"/>
              <a:t>This is what we call “selecting on the dependent variable.” It only shows the flights with damage! What about the safe ones? Without this information we can’t understand it’s relationship to temperature. Furthermore, half of the data presented is irrelevant- why should we care about flight number when trying to determine safe launch temps?</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9</a:t>
            </a:fld>
            <a:endParaRPr lang="en-US"/>
          </a:p>
        </p:txBody>
      </p:sp>
    </p:spTree>
    <p:extLst>
      <p:ext uri="{BB962C8B-B14F-4D97-AF65-F5344CB8AC3E}">
        <p14:creationId xmlns:p14="http://schemas.microsoft.com/office/powerpoint/2010/main" val="1192360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a step further, this visualization contains all the essential information.</a:t>
            </a:r>
            <a:r>
              <a:rPr lang="en-US" baseline="0" dirty="0"/>
              <a:t> We can see the previous launches, their outcome, and temperature signified by green S’s and red F’s. We can see the predicted probability, and two surrounding confidence intervals. This visualization also labels the coldest safe launch (66 degrees) and the forecasted temperature (25 degrees). </a:t>
            </a:r>
          </a:p>
          <a:p>
            <a:endParaRPr lang="en-US" baseline="0" dirty="0"/>
          </a:p>
          <a:p>
            <a:r>
              <a:rPr lang="en-US" baseline="0" dirty="0"/>
              <a:t>Now the team can talk about important questions: what is an acceptable amount of risk? Would NASA’s decision to launch be different if they were handed this graph?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10</a:t>
            </a:fld>
            <a:endParaRPr lang="en-US"/>
          </a:p>
        </p:txBody>
      </p:sp>
    </p:spTree>
    <p:extLst>
      <p:ext uri="{BB962C8B-B14F-4D97-AF65-F5344CB8AC3E}">
        <p14:creationId xmlns:p14="http://schemas.microsoft.com/office/powerpoint/2010/main" val="75882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/thomasp85</a:t>
            </a:r>
          </a:p>
          <a:p>
            <a:endParaRPr lang="en-US" dirty="0"/>
          </a:p>
          <a:p>
            <a:r>
              <a:rPr lang="en-US" dirty="0"/>
              <a:t>https://</a:t>
            </a:r>
            <a:r>
              <a:rPr lang="en-US" dirty="0" err="1"/>
              <a:t>www.nytimes.com</a:t>
            </a:r>
            <a:r>
              <a:rPr lang="en-US" dirty="0"/>
              <a:t>/section/upshot</a:t>
            </a:r>
          </a:p>
          <a:p>
            <a:endParaRPr lang="en-US" dirty="0"/>
          </a:p>
          <a:p>
            <a:r>
              <a:rPr lang="en-US" dirty="0"/>
              <a:t>https://</a:t>
            </a:r>
            <a:r>
              <a:rPr lang="en-US" dirty="0" err="1"/>
              <a:t>twitter.com</a:t>
            </a:r>
            <a:r>
              <a:rPr lang="en-US" dirty="0"/>
              <a:t>/</a:t>
            </a:r>
            <a:r>
              <a:rPr lang="en-US" dirty="0" err="1"/>
              <a:t>WSJGraphics</a:t>
            </a:r>
            <a:endParaRPr lang="en-US" dirty="0"/>
          </a:p>
          <a:p>
            <a:endParaRPr lang="en-US" dirty="0"/>
          </a:p>
          <a:p>
            <a:r>
              <a:rPr lang="en-US" dirty="0"/>
              <a:t>https://</a:t>
            </a:r>
            <a:r>
              <a:rPr lang="en-US" dirty="0" err="1"/>
              <a:t>pudding.cool</a:t>
            </a:r>
            <a:r>
              <a:rPr lang="en-US" dirty="0"/>
              <a:t>/</a:t>
            </a:r>
          </a:p>
          <a:p>
            <a:endParaRPr lang="en-US" dirty="0"/>
          </a:p>
          <a:p>
            <a:r>
              <a:rPr lang="en-US" dirty="0"/>
              <a:t>https://</a:t>
            </a:r>
            <a:r>
              <a:rPr lang="en-US" dirty="0" err="1"/>
              <a:t>pudding.cool</a:t>
            </a:r>
            <a:r>
              <a:rPr lang="en-US" dirty="0"/>
              <a:t>/2017/07/comics/</a:t>
            </a:r>
          </a:p>
          <a:p>
            <a:endParaRPr lang="en-US" dirty="0"/>
          </a:p>
          <a:p>
            <a:r>
              <a:rPr lang="en-US" dirty="0"/>
              <a:t>Edward Tufte</a:t>
            </a:r>
          </a:p>
          <a:p>
            <a:r>
              <a:rPr lang="en-US" dirty="0"/>
              <a:t>Hans </a:t>
            </a:r>
            <a:r>
              <a:rPr lang="en-US" dirty="0" err="1"/>
              <a:t>Rosling</a:t>
            </a:r>
            <a:endParaRPr lang="en-US" dirty="0"/>
          </a:p>
        </p:txBody>
      </p:sp>
      <p:sp>
        <p:nvSpPr>
          <p:cNvPr id="4" name="Slide Number Placeholder 3"/>
          <p:cNvSpPr>
            <a:spLocks noGrp="1"/>
          </p:cNvSpPr>
          <p:nvPr>
            <p:ph type="sldNum" sz="quarter" idx="5"/>
          </p:nvPr>
        </p:nvSpPr>
        <p:spPr/>
        <p:txBody>
          <a:bodyPr/>
          <a:lstStyle/>
          <a:p>
            <a:fld id="{FDAC707A-194D-7345-84BD-A15C213C0E65}" type="slidenum">
              <a:rPr lang="en-US" smtClean="0"/>
              <a:t>14</a:t>
            </a:fld>
            <a:endParaRPr lang="en-US"/>
          </a:p>
        </p:txBody>
      </p:sp>
    </p:spTree>
    <p:extLst>
      <p:ext uri="{BB962C8B-B14F-4D97-AF65-F5344CB8AC3E}">
        <p14:creationId xmlns:p14="http://schemas.microsoft.com/office/powerpoint/2010/main" val="209758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FECD78-3C8E-49F2-8FAB-59489D168ABB}"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10/13/20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10/13/20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10/13/20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10/13/20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7856" y="343141"/>
            <a:ext cx="6895726" cy="1480210"/>
          </a:xfrm>
          <a:noFill/>
        </p:spPr>
        <p:txBody>
          <a:bodyPr>
            <a:noAutofit/>
          </a:bodyPr>
          <a:lstStyle/>
          <a:p>
            <a:pPr algn="l"/>
            <a:r>
              <a:rPr lang="en-US" sz="3600" b="1" dirty="0">
                <a:latin typeface="Times"/>
                <a:cs typeface="Times"/>
              </a:rPr>
              <a:t>Data Visualization in R</a:t>
            </a:r>
          </a:p>
        </p:txBody>
      </p:sp>
      <p:sp>
        <p:nvSpPr>
          <p:cNvPr id="4" name="TextBox 3"/>
          <p:cNvSpPr txBox="1"/>
          <p:nvPr/>
        </p:nvSpPr>
        <p:spPr>
          <a:xfrm>
            <a:off x="320445" y="5034650"/>
            <a:ext cx="5384052" cy="1384995"/>
          </a:xfrm>
          <a:prstGeom prst="rect">
            <a:avLst/>
          </a:prstGeom>
          <a:noFill/>
        </p:spPr>
        <p:txBody>
          <a:bodyPr wrap="square" rtlCol="0">
            <a:spAutoFit/>
          </a:bodyPr>
          <a:lstStyle/>
          <a:p>
            <a:r>
              <a:rPr lang="en-US" sz="2000" dirty="0">
                <a:latin typeface="Times"/>
                <a:cs typeface="Times"/>
              </a:rPr>
              <a:t>John A. Bernau, PhD</a:t>
            </a:r>
          </a:p>
          <a:p>
            <a:r>
              <a:rPr lang="en-US" sz="1600" i="1" dirty="0">
                <a:solidFill>
                  <a:schemeClr val="tx1">
                    <a:lumMod val="50000"/>
                  </a:schemeClr>
                </a:solidFill>
                <a:latin typeface="Times"/>
                <a:cs typeface="Times"/>
              </a:rPr>
              <a:t>Postdoctoral Fellow in Digital Scholarship</a:t>
            </a:r>
          </a:p>
          <a:p>
            <a:r>
              <a:rPr lang="en-US" sz="1600" dirty="0">
                <a:solidFill>
                  <a:schemeClr val="tx1">
                    <a:lumMod val="50000"/>
                  </a:schemeClr>
                </a:solidFill>
                <a:latin typeface="Times"/>
                <a:cs typeface="Times"/>
              </a:rPr>
              <a:t>Center for the Study of Law and Religion</a:t>
            </a:r>
          </a:p>
          <a:p>
            <a:r>
              <a:rPr lang="en-US" sz="1600" dirty="0">
                <a:solidFill>
                  <a:schemeClr val="tx1">
                    <a:lumMod val="50000"/>
                  </a:schemeClr>
                </a:solidFill>
                <a:latin typeface="Times"/>
                <a:cs typeface="Times"/>
              </a:rPr>
              <a:t>Emory University</a:t>
            </a:r>
          </a:p>
          <a:p>
            <a:r>
              <a:rPr lang="en-US" sz="1600" dirty="0">
                <a:solidFill>
                  <a:schemeClr val="tx1">
                    <a:lumMod val="50000"/>
                  </a:schemeClr>
                </a:solidFill>
                <a:latin typeface="Times"/>
              </a:rPr>
              <a:t>john.bernau@emory.edu</a:t>
            </a:r>
            <a:endParaRPr lang="en-US" sz="1600" dirty="0">
              <a:solidFill>
                <a:schemeClr val="tx1">
                  <a:lumMod val="50000"/>
                </a:schemeClr>
              </a:solidFill>
            </a:endParaRPr>
          </a:p>
        </p:txBody>
      </p:sp>
      <p:cxnSp>
        <p:nvCxnSpPr>
          <p:cNvPr id="7" name="Straight Connector 6">
            <a:extLst>
              <a:ext uri="{FF2B5EF4-FFF2-40B4-BE49-F238E27FC236}">
                <a16:creationId xmlns:a16="http://schemas.microsoft.com/office/drawing/2014/main" id="{D584C257-41CD-6C41-AB16-AF2856A67541}"/>
              </a:ext>
            </a:extLst>
          </p:cNvPr>
          <p:cNvCxnSpPr/>
          <p:nvPr/>
        </p:nvCxnSpPr>
        <p:spPr>
          <a:xfrm>
            <a:off x="2323582" y="1532450"/>
            <a:ext cx="5867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Chart, scatter chart&#10;&#10;Description automatically generated">
            <a:extLst>
              <a:ext uri="{FF2B5EF4-FFF2-40B4-BE49-F238E27FC236}">
                <a16:creationId xmlns:a16="http://schemas.microsoft.com/office/drawing/2014/main" id="{E78EF9E9-63C5-764D-9F65-C466C4AF7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932" y="1823350"/>
            <a:ext cx="7315200" cy="3657600"/>
          </a:xfrm>
          <a:prstGeom prst="rect">
            <a:avLst/>
          </a:prstGeom>
        </p:spPr>
      </p:pic>
    </p:spTree>
    <p:extLst>
      <p:ext uri="{BB962C8B-B14F-4D97-AF65-F5344CB8AC3E}">
        <p14:creationId xmlns:p14="http://schemas.microsoft.com/office/powerpoint/2010/main" val="316298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4" name="Picture 3" descr="Screen Shot 2017-02-14 at 6.10.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65437"/>
            <a:ext cx="9144000" cy="5863328"/>
          </a:xfrm>
          <a:prstGeom prst="rect">
            <a:avLst/>
          </a:prstGeom>
        </p:spPr>
      </p:pic>
    </p:spTree>
    <p:extLst>
      <p:ext uri="{BB962C8B-B14F-4D97-AF65-F5344CB8AC3E}">
        <p14:creationId xmlns:p14="http://schemas.microsoft.com/office/powerpoint/2010/main" val="145678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For everyone!</a:t>
            </a:r>
          </a:p>
        </p:txBody>
      </p:sp>
      <p:pic>
        <p:nvPicPr>
          <p:cNvPr id="3" name="Picture 2" descr="Screen Shot 2017-02-14 at 5.28.57 PM.png">
            <a:extLst>
              <a:ext uri="{FF2B5EF4-FFF2-40B4-BE49-F238E27FC236}">
                <a16:creationId xmlns:a16="http://schemas.microsoft.com/office/drawing/2014/main" id="{C431135F-6FC8-884E-9EC6-F6CDD46245A1}"/>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434459" y="3817879"/>
            <a:ext cx="4438077" cy="2583774"/>
          </a:xfrm>
          <a:prstGeom prst="rect">
            <a:avLst/>
          </a:prstGeom>
        </p:spPr>
      </p:pic>
      <p:pic>
        <p:nvPicPr>
          <p:cNvPr id="4" name="Picture 3" descr="Screen Shot 2017-02-14 at 4.30.25 PM.png">
            <a:extLst>
              <a:ext uri="{FF2B5EF4-FFF2-40B4-BE49-F238E27FC236}">
                <a16:creationId xmlns:a16="http://schemas.microsoft.com/office/drawing/2014/main" id="{534F7C3D-7891-DD4F-9D7F-AA51B7C06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58040"/>
            <a:ext cx="3058411" cy="2646701"/>
          </a:xfrm>
          <a:prstGeom prst="rect">
            <a:avLst/>
          </a:prstGeom>
        </p:spPr>
      </p:pic>
      <p:pic>
        <p:nvPicPr>
          <p:cNvPr id="5" name="Picture 4" descr="Screen Shot 2017-02-15 at 2.31.22 PM.png">
            <a:extLst>
              <a:ext uri="{FF2B5EF4-FFF2-40B4-BE49-F238E27FC236}">
                <a16:creationId xmlns:a16="http://schemas.microsoft.com/office/drawing/2014/main" id="{3CB286CC-981F-7641-ABAC-4BBE846E7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4228" y="970536"/>
            <a:ext cx="2535982" cy="2646701"/>
          </a:xfrm>
          <a:prstGeom prst="rect">
            <a:avLst/>
          </a:prstGeom>
        </p:spPr>
      </p:pic>
      <p:pic>
        <p:nvPicPr>
          <p:cNvPr id="6" name="Picture 5" descr="Screen Shot 2017-02-15 at 2.30.15 PM.png">
            <a:extLst>
              <a:ext uri="{FF2B5EF4-FFF2-40B4-BE49-F238E27FC236}">
                <a16:creationId xmlns:a16="http://schemas.microsoft.com/office/drawing/2014/main" id="{C5EF4228-1415-0F49-98D6-6F13B00807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881" y="3571517"/>
            <a:ext cx="2982873" cy="2830136"/>
          </a:xfrm>
          <a:prstGeom prst="rect">
            <a:avLst/>
          </a:prstGeom>
        </p:spPr>
      </p:pic>
    </p:spTree>
    <p:extLst>
      <p:ext uri="{BB962C8B-B14F-4D97-AF65-F5344CB8AC3E}">
        <p14:creationId xmlns:p14="http://schemas.microsoft.com/office/powerpoint/2010/main" val="1345096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FC10D2E6-F505-5B4F-B85F-36F2E83A4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723900"/>
            <a:ext cx="7620000" cy="5410200"/>
          </a:xfrm>
          <a:prstGeom prst="rect">
            <a:avLst/>
          </a:prstGeom>
        </p:spPr>
      </p:pic>
    </p:spTree>
    <p:extLst>
      <p:ext uri="{BB962C8B-B14F-4D97-AF65-F5344CB8AC3E}">
        <p14:creationId xmlns:p14="http://schemas.microsoft.com/office/powerpoint/2010/main" val="73136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How to visualize…</a:t>
            </a:r>
          </a:p>
        </p:txBody>
      </p:sp>
      <p:pic>
        <p:nvPicPr>
          <p:cNvPr id="7" name="Picture 6">
            <a:extLst>
              <a:ext uri="{FF2B5EF4-FFF2-40B4-BE49-F238E27FC236}">
                <a16:creationId xmlns:a16="http://schemas.microsoft.com/office/drawing/2014/main" id="{473AC58B-2BEA-7F41-BA24-6C5C8C8B858F}"/>
              </a:ext>
            </a:extLst>
          </p:cNvPr>
          <p:cNvPicPr>
            <a:picLocks noChangeAspect="1"/>
          </p:cNvPicPr>
          <p:nvPr/>
        </p:nvPicPr>
        <p:blipFill>
          <a:blip r:embed="rId2"/>
          <a:stretch>
            <a:fillRect/>
          </a:stretch>
        </p:blipFill>
        <p:spPr>
          <a:xfrm>
            <a:off x="1934912" y="1874881"/>
            <a:ext cx="2003163" cy="2003163"/>
          </a:xfrm>
          <a:prstGeom prst="rect">
            <a:avLst/>
          </a:prstGeom>
        </p:spPr>
      </p:pic>
      <p:pic>
        <p:nvPicPr>
          <p:cNvPr id="9" name="Picture 8" descr="Diagram&#10;&#10;Description automatically generated">
            <a:extLst>
              <a:ext uri="{FF2B5EF4-FFF2-40B4-BE49-F238E27FC236}">
                <a16:creationId xmlns:a16="http://schemas.microsoft.com/office/drawing/2014/main" id="{A714F580-04AE-404A-B888-A4FA21C78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93279"/>
            <a:ext cx="5719765" cy="3443959"/>
          </a:xfrm>
          <a:prstGeom prst="rect">
            <a:avLst/>
          </a:prstGeom>
        </p:spPr>
      </p:pic>
      <p:pic>
        <p:nvPicPr>
          <p:cNvPr id="10" name="Picture 9" descr="Screen Shot 2017-02-15 at 2.04.18 PM.png">
            <a:extLst>
              <a:ext uri="{FF2B5EF4-FFF2-40B4-BE49-F238E27FC236}">
                <a16:creationId xmlns:a16="http://schemas.microsoft.com/office/drawing/2014/main" id="{589A1917-0332-BF42-AE5E-F92944DCC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292" y="4562168"/>
            <a:ext cx="5662354" cy="2109684"/>
          </a:xfrm>
          <a:prstGeom prst="rect">
            <a:avLst/>
          </a:prstGeom>
        </p:spPr>
      </p:pic>
    </p:spTree>
    <p:extLst>
      <p:ext uri="{BB962C8B-B14F-4D97-AF65-F5344CB8AC3E}">
        <p14:creationId xmlns:p14="http://schemas.microsoft.com/office/powerpoint/2010/main" val="3462063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Data Visualization in the Wild</a:t>
            </a:r>
          </a:p>
        </p:txBody>
      </p:sp>
      <p:pic>
        <p:nvPicPr>
          <p:cNvPr id="8" name="Picture 7" descr="Graphical user interface, application, website&#10;&#10;Description automatically generated">
            <a:extLst>
              <a:ext uri="{FF2B5EF4-FFF2-40B4-BE49-F238E27FC236}">
                <a16:creationId xmlns:a16="http://schemas.microsoft.com/office/drawing/2014/main" id="{7F33A4AE-E59D-E340-B132-AF16B9642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090" y="2882389"/>
            <a:ext cx="3009293" cy="2569397"/>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73238AB9-7911-6846-A8DF-8222D8175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83" y="1385683"/>
            <a:ext cx="2559572" cy="2186035"/>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DA8DC50C-D7B2-0F4C-9107-576F66BACE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120" y="2959510"/>
            <a:ext cx="2924009" cy="2492276"/>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AC478A06-0225-0541-865C-D9AE881589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3315" y="1657568"/>
            <a:ext cx="3274547" cy="2805976"/>
          </a:xfrm>
          <a:prstGeom prst="rect">
            <a:avLst/>
          </a:prstGeom>
        </p:spPr>
      </p:pic>
    </p:spTree>
    <p:extLst>
      <p:ext uri="{BB962C8B-B14F-4D97-AF65-F5344CB8AC3E}">
        <p14:creationId xmlns:p14="http://schemas.microsoft.com/office/powerpoint/2010/main" val="187995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Workshop Outline</a:t>
            </a:r>
          </a:p>
        </p:txBody>
      </p:sp>
      <p:pic>
        <p:nvPicPr>
          <p:cNvPr id="4" name="Picture 3" descr="Screen Shot 2017-02-15 at 2.02.51 PM.png">
            <a:extLst>
              <a:ext uri="{FF2B5EF4-FFF2-40B4-BE49-F238E27FC236}">
                <a16:creationId xmlns:a16="http://schemas.microsoft.com/office/drawing/2014/main" id="{9A9C06E0-55CA-1C41-B564-1041A26F3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564" y="4466561"/>
            <a:ext cx="1523633" cy="2253587"/>
          </a:xfrm>
          <a:prstGeom prst="rect">
            <a:avLst/>
          </a:prstGeom>
        </p:spPr>
      </p:pic>
      <p:pic>
        <p:nvPicPr>
          <p:cNvPr id="5" name="Picture 4" descr="Screen Shot 2017-02-15 at 2.04.18 PM.png">
            <a:extLst>
              <a:ext uri="{FF2B5EF4-FFF2-40B4-BE49-F238E27FC236}">
                <a16:creationId xmlns:a16="http://schemas.microsoft.com/office/drawing/2014/main" id="{9EB1CA55-0D2B-7B46-B139-B369FDEB4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368" y="1739404"/>
            <a:ext cx="6456026" cy="2405391"/>
          </a:xfrm>
          <a:prstGeom prst="rect">
            <a:avLst/>
          </a:prstGeom>
        </p:spPr>
      </p:pic>
      <p:sp>
        <p:nvSpPr>
          <p:cNvPr id="6" name="TextBox 5">
            <a:extLst>
              <a:ext uri="{FF2B5EF4-FFF2-40B4-BE49-F238E27FC236}">
                <a16:creationId xmlns:a16="http://schemas.microsoft.com/office/drawing/2014/main" id="{2CD7DBEB-9AB2-AA44-9E25-0DFCF846896B}"/>
              </a:ext>
            </a:extLst>
          </p:cNvPr>
          <p:cNvSpPr txBox="1"/>
          <p:nvPr/>
        </p:nvSpPr>
        <p:spPr>
          <a:xfrm>
            <a:off x="457200" y="6389324"/>
            <a:ext cx="4340809" cy="369332"/>
          </a:xfrm>
          <a:prstGeom prst="rect">
            <a:avLst/>
          </a:prstGeom>
          <a:noFill/>
        </p:spPr>
        <p:txBody>
          <a:bodyPr wrap="square" rtlCol="0">
            <a:spAutoFit/>
          </a:bodyPr>
          <a:lstStyle/>
          <a:p>
            <a:r>
              <a:rPr lang="en-US" dirty="0">
                <a:solidFill>
                  <a:schemeClr val="bg1">
                    <a:lumMod val="50000"/>
                    <a:lumOff val="50000"/>
                  </a:schemeClr>
                </a:solidFill>
                <a:latin typeface="Times" pitchFamily="2" charset="0"/>
              </a:rPr>
              <a:t>Source: </a:t>
            </a:r>
            <a:r>
              <a:rPr lang="de-DE" dirty="0">
                <a:solidFill>
                  <a:schemeClr val="bg1">
                    <a:lumMod val="50000"/>
                    <a:lumOff val="50000"/>
                  </a:schemeClr>
                </a:solidFill>
                <a:latin typeface="Times" pitchFamily="2" charset="0"/>
              </a:rPr>
              <a:t>http://r4ds.had.co.nz/</a:t>
            </a:r>
            <a:r>
              <a:rPr lang="de-DE" dirty="0" err="1">
                <a:solidFill>
                  <a:schemeClr val="bg1">
                    <a:lumMod val="50000"/>
                    <a:lumOff val="50000"/>
                  </a:schemeClr>
                </a:solidFill>
                <a:latin typeface="Times" pitchFamily="2" charset="0"/>
              </a:rPr>
              <a:t>index.html</a:t>
            </a:r>
            <a:endParaRPr lang="en-US" dirty="0">
              <a:solidFill>
                <a:schemeClr val="bg1">
                  <a:lumMod val="50000"/>
                  <a:lumOff val="50000"/>
                </a:schemeClr>
              </a:solidFill>
              <a:latin typeface="Times" pitchFamily="2" charset="0"/>
            </a:endParaRPr>
          </a:p>
        </p:txBody>
      </p:sp>
      <p:sp>
        <p:nvSpPr>
          <p:cNvPr id="7" name="Content Placeholder 2">
            <a:extLst>
              <a:ext uri="{FF2B5EF4-FFF2-40B4-BE49-F238E27FC236}">
                <a16:creationId xmlns:a16="http://schemas.microsoft.com/office/drawing/2014/main" id="{E0D7FA2A-7C66-554D-B4D3-A1CDAFD08717}"/>
              </a:ext>
            </a:extLst>
          </p:cNvPr>
          <p:cNvSpPr txBox="1">
            <a:spLocks/>
          </p:cNvSpPr>
          <p:nvPr/>
        </p:nvSpPr>
        <p:spPr>
          <a:xfrm>
            <a:off x="417670" y="1830469"/>
            <a:ext cx="4673812" cy="4152899"/>
          </a:xfrm>
          <a:prstGeom prst="rect">
            <a:avLst/>
          </a:prstGeom>
          <a:solidFill>
            <a:schemeClr val="accent6">
              <a:lumMod val="75000"/>
              <a:alpha val="3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Times" pitchFamily="2" charset="0"/>
              </a:rPr>
              <a:t>Workshop outline</a:t>
            </a:r>
          </a:p>
          <a:p>
            <a:pPr lvl="1"/>
            <a:r>
              <a:rPr lang="en-US" sz="1600" dirty="0">
                <a:latin typeface="Times" pitchFamily="2" charset="0"/>
              </a:rPr>
              <a:t>Data wrangling: 10 VERBS (</a:t>
            </a:r>
            <a:r>
              <a:rPr lang="en-US" sz="1600" dirty="0" err="1">
                <a:latin typeface="Times" pitchFamily="2" charset="0"/>
              </a:rPr>
              <a:t>dplyr</a:t>
            </a:r>
            <a:r>
              <a:rPr lang="en-US" sz="1600" dirty="0">
                <a:latin typeface="Times" pitchFamily="2" charset="0"/>
              </a:rPr>
              <a:t>)</a:t>
            </a:r>
          </a:p>
          <a:p>
            <a:pPr lvl="1"/>
            <a:r>
              <a:rPr lang="en-US" sz="1600" dirty="0">
                <a:latin typeface="Times" pitchFamily="2" charset="0"/>
              </a:rPr>
              <a:t>Data visualization: GRAMMAR (ggplot2)</a:t>
            </a:r>
          </a:p>
          <a:p>
            <a:pPr lvl="1"/>
            <a:r>
              <a:rPr lang="en-US" sz="1600" dirty="0">
                <a:latin typeface="Times" pitchFamily="2" charset="0"/>
              </a:rPr>
              <a:t>Internal examples</a:t>
            </a:r>
          </a:p>
          <a:p>
            <a:pPr lvl="1"/>
            <a:r>
              <a:rPr lang="en-US" sz="1600" dirty="0">
                <a:latin typeface="Times" pitchFamily="2" charset="0"/>
              </a:rPr>
              <a:t>External examples</a:t>
            </a:r>
          </a:p>
          <a:p>
            <a:pPr lvl="2"/>
            <a:r>
              <a:rPr lang="en-US" sz="1200" dirty="0">
                <a:latin typeface="Times" pitchFamily="2" charset="0"/>
              </a:rPr>
              <a:t>Mini cooper prices</a:t>
            </a:r>
          </a:p>
          <a:p>
            <a:pPr lvl="2"/>
            <a:r>
              <a:rPr lang="en-US" sz="1200" dirty="0">
                <a:latin typeface="Times" pitchFamily="2" charset="0"/>
              </a:rPr>
              <a:t>JSTOR data</a:t>
            </a:r>
          </a:p>
          <a:p>
            <a:pPr lvl="2"/>
            <a:r>
              <a:rPr lang="en-US" sz="1200" dirty="0">
                <a:latin typeface="Times" pitchFamily="2" charset="0"/>
              </a:rPr>
              <a:t>Newspaper word frequencies</a:t>
            </a:r>
          </a:p>
          <a:p>
            <a:pPr marL="457200" lvl="1" indent="0">
              <a:buFont typeface="Arial" pitchFamily="34" charset="0"/>
              <a:buNone/>
            </a:pPr>
            <a:endParaRPr lang="en-US" sz="2000" dirty="0">
              <a:latin typeface="Times" pitchFamily="2" charset="0"/>
            </a:endParaRPr>
          </a:p>
          <a:p>
            <a:pPr marL="457200" lvl="1" indent="0">
              <a:buNone/>
            </a:pPr>
            <a:endParaRPr lang="en-US" sz="2000" dirty="0">
              <a:latin typeface="Times" pitchFamily="2" charset="0"/>
            </a:endParaRPr>
          </a:p>
        </p:txBody>
      </p:sp>
    </p:spTree>
    <p:extLst>
      <p:ext uri="{BB962C8B-B14F-4D97-AF65-F5344CB8AC3E}">
        <p14:creationId xmlns:p14="http://schemas.microsoft.com/office/powerpoint/2010/main" val="371137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0333A2-D743-BB42-8534-88622D722441}"/>
              </a:ext>
            </a:extLst>
          </p:cNvPr>
          <p:cNvSpPr>
            <a:spLocks noGrp="1"/>
          </p:cNvSpPr>
          <p:nvPr>
            <p:ph idx="1"/>
          </p:nvPr>
        </p:nvSpPr>
        <p:spPr>
          <a:xfrm>
            <a:off x="1124244" y="2323763"/>
            <a:ext cx="4673812" cy="4152899"/>
          </a:xfrm>
          <a:solidFill>
            <a:schemeClr val="bg2">
              <a:lumMod val="60000"/>
              <a:lumOff val="40000"/>
              <a:alpha val="30000"/>
            </a:schemeClr>
          </a:solidFill>
        </p:spPr>
        <p:txBody>
          <a:bodyPr>
            <a:normAutofit fontScale="85000" lnSpcReduction="20000"/>
          </a:bodyPr>
          <a:lstStyle/>
          <a:p>
            <a:r>
              <a:rPr lang="en-US" sz="2000" dirty="0">
                <a:latin typeface="Times" pitchFamily="2" charset="0"/>
              </a:rPr>
              <a:t>Why visualize?</a:t>
            </a:r>
          </a:p>
          <a:p>
            <a:pPr lvl="1"/>
            <a:r>
              <a:rPr lang="en-US" sz="2000" dirty="0">
                <a:latin typeface="Times" pitchFamily="2" charset="0"/>
              </a:rPr>
              <a:t>For you…</a:t>
            </a:r>
          </a:p>
          <a:p>
            <a:pPr lvl="1"/>
            <a:r>
              <a:rPr lang="en-US" sz="2000" dirty="0">
                <a:latin typeface="Times" pitchFamily="2" charset="0"/>
              </a:rPr>
              <a:t>For them…</a:t>
            </a:r>
          </a:p>
          <a:p>
            <a:pPr lvl="1"/>
            <a:r>
              <a:rPr lang="en-US" sz="2000" dirty="0">
                <a:latin typeface="Times" pitchFamily="2" charset="0"/>
              </a:rPr>
              <a:t>For everyone!</a:t>
            </a:r>
          </a:p>
          <a:p>
            <a:pPr marL="457200" lvl="1" indent="0">
              <a:buNone/>
            </a:pPr>
            <a:endParaRPr lang="en-US" sz="2000" dirty="0">
              <a:latin typeface="Times" pitchFamily="2" charset="0"/>
            </a:endParaRPr>
          </a:p>
          <a:p>
            <a:r>
              <a:rPr lang="en-US" sz="2000" dirty="0">
                <a:latin typeface="Times" pitchFamily="2" charset="0"/>
              </a:rPr>
              <a:t>How to visualize? </a:t>
            </a:r>
          </a:p>
          <a:p>
            <a:pPr lvl="1"/>
            <a:r>
              <a:rPr lang="en-US" sz="2000" dirty="0">
                <a:latin typeface="Times" pitchFamily="2" charset="0"/>
              </a:rPr>
              <a:t>Working with data</a:t>
            </a:r>
          </a:p>
          <a:p>
            <a:pPr lvl="1"/>
            <a:r>
              <a:rPr lang="en-US" sz="2000" dirty="0">
                <a:latin typeface="Times" pitchFamily="2" charset="0"/>
              </a:rPr>
              <a:t>Using R</a:t>
            </a:r>
          </a:p>
          <a:p>
            <a:pPr lvl="1"/>
            <a:r>
              <a:rPr lang="en-US" sz="2000" dirty="0">
                <a:latin typeface="Times" pitchFamily="2" charset="0"/>
              </a:rPr>
              <a:t>Using ggplot2 (and the </a:t>
            </a:r>
            <a:r>
              <a:rPr lang="en-US" sz="2000" dirty="0" err="1">
                <a:latin typeface="Times" pitchFamily="2" charset="0"/>
              </a:rPr>
              <a:t>tidyverse</a:t>
            </a:r>
            <a:r>
              <a:rPr lang="en-US" sz="2000" dirty="0">
                <a:latin typeface="Times" pitchFamily="2" charset="0"/>
              </a:rPr>
              <a:t>)</a:t>
            </a:r>
          </a:p>
          <a:p>
            <a:pPr lvl="1"/>
            <a:endParaRPr lang="en-US" sz="2000" dirty="0">
              <a:latin typeface="Times" pitchFamily="2" charset="0"/>
            </a:endParaRPr>
          </a:p>
          <a:p>
            <a:r>
              <a:rPr lang="en-US" sz="2000" dirty="0">
                <a:latin typeface="Times" pitchFamily="2" charset="0"/>
              </a:rPr>
              <a:t>Data visualization in the wild</a:t>
            </a:r>
          </a:p>
          <a:p>
            <a:pPr lvl="1"/>
            <a:r>
              <a:rPr lang="en-US" sz="2000" dirty="0">
                <a:latin typeface="Times" pitchFamily="2" charset="0"/>
              </a:rPr>
              <a:t>Newspapers (WSJ, NYT)</a:t>
            </a:r>
          </a:p>
          <a:p>
            <a:pPr lvl="1"/>
            <a:r>
              <a:rPr lang="en-US" sz="2000" dirty="0">
                <a:latin typeface="Times" pitchFamily="2" charset="0"/>
              </a:rPr>
              <a:t>Websites (The Pudding, </a:t>
            </a:r>
            <a:r>
              <a:rPr lang="en-US" sz="2000" dirty="0" err="1">
                <a:latin typeface="Times" pitchFamily="2" charset="0"/>
              </a:rPr>
              <a:t>RBloggers</a:t>
            </a:r>
            <a:r>
              <a:rPr lang="en-US" sz="2000" dirty="0">
                <a:latin typeface="Times" pitchFamily="2" charset="0"/>
              </a:rPr>
              <a:t>, etc.)</a:t>
            </a:r>
          </a:p>
          <a:p>
            <a:pPr lvl="1"/>
            <a:r>
              <a:rPr lang="en-US" sz="2000" dirty="0">
                <a:latin typeface="Times" pitchFamily="2" charset="0"/>
              </a:rPr>
              <a:t>People (TP, HW)</a:t>
            </a:r>
          </a:p>
          <a:p>
            <a:pPr lvl="1"/>
            <a:r>
              <a:rPr lang="en-US" sz="2000" dirty="0">
                <a:latin typeface="Times" pitchFamily="2" charset="0"/>
              </a:rPr>
              <a:t>Resources (PDF)</a:t>
            </a:r>
          </a:p>
          <a:p>
            <a:pPr lvl="1"/>
            <a:endParaRPr lang="en-US" sz="2000" dirty="0">
              <a:latin typeface="Times" pitchFamily="2" charset="0"/>
            </a:endParaRPr>
          </a:p>
        </p:txBody>
      </p:sp>
      <p:sp>
        <p:nvSpPr>
          <p:cNvPr id="4" name="Title 1">
            <a:extLst>
              <a:ext uri="{FF2B5EF4-FFF2-40B4-BE49-F238E27FC236}">
                <a16:creationId xmlns:a16="http://schemas.microsoft.com/office/drawing/2014/main" id="{4A381310-2AB9-B547-94CA-986571FD00B8}"/>
              </a:ext>
            </a:extLst>
          </p:cNvPr>
          <p:cNvSpPr txBox="1">
            <a:spLocks/>
          </p:cNvSpPr>
          <p:nvPr/>
        </p:nvSpPr>
        <p:spPr>
          <a:xfrm>
            <a:off x="507856" y="1645553"/>
            <a:ext cx="6470089" cy="646496"/>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latin typeface="Times"/>
                <a:cs typeface="Times"/>
              </a:rPr>
              <a:t>Today’s Outline</a:t>
            </a:r>
          </a:p>
        </p:txBody>
      </p:sp>
      <p:sp>
        <p:nvSpPr>
          <p:cNvPr id="5" name="Title 1">
            <a:extLst>
              <a:ext uri="{FF2B5EF4-FFF2-40B4-BE49-F238E27FC236}">
                <a16:creationId xmlns:a16="http://schemas.microsoft.com/office/drawing/2014/main" id="{350CE7B7-01D8-474C-A455-C94A36706D65}"/>
              </a:ext>
            </a:extLst>
          </p:cNvPr>
          <p:cNvSpPr txBox="1">
            <a:spLocks/>
          </p:cNvSpPr>
          <p:nvPr/>
        </p:nvSpPr>
        <p:spPr>
          <a:xfrm>
            <a:off x="507856" y="343141"/>
            <a:ext cx="6895726" cy="148021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a:latin typeface="Times"/>
                <a:cs typeface="Times"/>
              </a:rPr>
              <a:t>Data Visualization in R</a:t>
            </a:r>
            <a:endParaRPr lang="en-US" sz="3600" b="1" dirty="0">
              <a:latin typeface="Times"/>
              <a:cs typeface="Times"/>
            </a:endParaRPr>
          </a:p>
        </p:txBody>
      </p:sp>
      <p:cxnSp>
        <p:nvCxnSpPr>
          <p:cNvPr id="6" name="Straight Connector 5">
            <a:extLst>
              <a:ext uri="{FF2B5EF4-FFF2-40B4-BE49-F238E27FC236}">
                <a16:creationId xmlns:a16="http://schemas.microsoft.com/office/drawing/2014/main" id="{7F777B16-A9D6-5941-AB3B-256901C8976B}"/>
              </a:ext>
            </a:extLst>
          </p:cNvPr>
          <p:cNvCxnSpPr/>
          <p:nvPr/>
        </p:nvCxnSpPr>
        <p:spPr>
          <a:xfrm>
            <a:off x="2323582" y="1532450"/>
            <a:ext cx="5867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9A4AB41-7FB1-E143-9824-4D374586B4CB}"/>
              </a:ext>
            </a:extLst>
          </p:cNvPr>
          <p:cNvSpPr txBox="1">
            <a:spLocks/>
          </p:cNvSpPr>
          <p:nvPr/>
        </p:nvSpPr>
        <p:spPr>
          <a:xfrm>
            <a:off x="6934720" y="2361959"/>
            <a:ext cx="4673812" cy="4152899"/>
          </a:xfrm>
          <a:prstGeom prst="rect">
            <a:avLst/>
          </a:prstGeom>
          <a:solidFill>
            <a:schemeClr val="accent6">
              <a:lumMod val="75000"/>
              <a:alpha val="3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Times" pitchFamily="2" charset="0"/>
              </a:rPr>
              <a:t>Workshop outline</a:t>
            </a:r>
          </a:p>
          <a:p>
            <a:pPr lvl="1"/>
            <a:r>
              <a:rPr lang="en-US" sz="1600" dirty="0">
                <a:latin typeface="Times" pitchFamily="2" charset="0"/>
              </a:rPr>
              <a:t>Data wrangling: 10 VERBS (</a:t>
            </a:r>
            <a:r>
              <a:rPr lang="en-US" sz="1600" dirty="0" err="1">
                <a:latin typeface="Times" pitchFamily="2" charset="0"/>
              </a:rPr>
              <a:t>dplyr</a:t>
            </a:r>
            <a:r>
              <a:rPr lang="en-US" sz="1600" dirty="0">
                <a:latin typeface="Times" pitchFamily="2" charset="0"/>
              </a:rPr>
              <a:t>)</a:t>
            </a:r>
          </a:p>
          <a:p>
            <a:pPr lvl="1"/>
            <a:r>
              <a:rPr lang="en-US" sz="1600" dirty="0">
                <a:latin typeface="Times" pitchFamily="2" charset="0"/>
              </a:rPr>
              <a:t>Data visualization: GRAMMAR (ggplot2)</a:t>
            </a:r>
          </a:p>
          <a:p>
            <a:pPr lvl="1"/>
            <a:r>
              <a:rPr lang="en-US" sz="1600" dirty="0">
                <a:latin typeface="Times" pitchFamily="2" charset="0"/>
              </a:rPr>
              <a:t>Internal examples</a:t>
            </a:r>
          </a:p>
          <a:p>
            <a:pPr lvl="1"/>
            <a:r>
              <a:rPr lang="en-US" sz="1600" dirty="0">
                <a:latin typeface="Times" pitchFamily="2" charset="0"/>
              </a:rPr>
              <a:t>External examples</a:t>
            </a:r>
          </a:p>
          <a:p>
            <a:pPr lvl="2"/>
            <a:r>
              <a:rPr lang="en-US" sz="1200" dirty="0">
                <a:latin typeface="Times" pitchFamily="2" charset="0"/>
              </a:rPr>
              <a:t>Mini cooper prices</a:t>
            </a:r>
          </a:p>
          <a:p>
            <a:pPr lvl="2"/>
            <a:r>
              <a:rPr lang="en-US" sz="1200" dirty="0">
                <a:latin typeface="Times" pitchFamily="2" charset="0"/>
              </a:rPr>
              <a:t>JSTOR data</a:t>
            </a:r>
          </a:p>
          <a:p>
            <a:pPr lvl="2"/>
            <a:r>
              <a:rPr lang="en-US" sz="1200" dirty="0">
                <a:latin typeface="Times" pitchFamily="2" charset="0"/>
              </a:rPr>
              <a:t>Newspaper word frequencies</a:t>
            </a:r>
          </a:p>
          <a:p>
            <a:pPr marL="457200" lvl="1" indent="0">
              <a:buFont typeface="Arial" pitchFamily="34" charset="0"/>
              <a:buNone/>
            </a:pPr>
            <a:endParaRPr lang="en-US" sz="2000" dirty="0">
              <a:latin typeface="Times" pitchFamily="2" charset="0"/>
            </a:endParaRPr>
          </a:p>
          <a:p>
            <a:pPr marL="457200" lvl="1" indent="0">
              <a:buNone/>
            </a:pPr>
            <a:endParaRPr lang="en-US" sz="2000" dirty="0">
              <a:latin typeface="Times" pitchFamily="2" charset="0"/>
            </a:endParaRPr>
          </a:p>
        </p:txBody>
      </p:sp>
    </p:spTree>
    <p:extLst>
      <p:ext uri="{BB962C8B-B14F-4D97-AF65-F5344CB8AC3E}">
        <p14:creationId xmlns:p14="http://schemas.microsoft.com/office/powerpoint/2010/main" val="868824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For you…</a:t>
            </a:r>
          </a:p>
        </p:txBody>
      </p:sp>
    </p:spTree>
    <p:extLst>
      <p:ext uri="{BB962C8B-B14F-4D97-AF65-F5344CB8AC3E}">
        <p14:creationId xmlns:p14="http://schemas.microsoft.com/office/powerpoint/2010/main" val="359504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1026" name="Picture 2" descr="Sora's Pictures of Various Cool Stuff: Complex Equations">
            <a:extLst>
              <a:ext uri="{FF2B5EF4-FFF2-40B4-BE49-F238E27FC236}">
                <a16:creationId xmlns:a16="http://schemas.microsoft.com/office/drawing/2014/main" id="{7A59B1F2-36D1-1A45-B8C1-168B52E11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84" y="2179073"/>
            <a:ext cx="4503732" cy="3910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ttention Drivers: 10 new stop signs you need to know ...">
            <a:extLst>
              <a:ext uri="{FF2B5EF4-FFF2-40B4-BE49-F238E27FC236}">
                <a16:creationId xmlns:a16="http://schemas.microsoft.com/office/drawing/2014/main" id="{B61FD624-D029-5C47-99D8-512B5E036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904" y="235972"/>
            <a:ext cx="4948903" cy="37116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eadly Are Poison Dart Frogs? | Wonderopolis">
            <a:extLst>
              <a:ext uri="{FF2B5EF4-FFF2-40B4-BE49-F238E27FC236}">
                <a16:creationId xmlns:a16="http://schemas.microsoft.com/office/drawing/2014/main" id="{2E3C3995-3F7C-1540-8623-D59B2877B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8549" y="4237705"/>
            <a:ext cx="3576485" cy="238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369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6-12-06 at 4.3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972" y="0"/>
            <a:ext cx="9065029" cy="6858000"/>
          </a:xfrm>
          <a:prstGeom prst="rect">
            <a:avLst/>
          </a:prstGeom>
        </p:spPr>
      </p:pic>
    </p:spTree>
    <p:extLst>
      <p:ext uri="{BB962C8B-B14F-4D97-AF65-F5344CB8AC3E}">
        <p14:creationId xmlns:p14="http://schemas.microsoft.com/office/powerpoint/2010/main" val="155065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B5B84BE-1035-9445-805C-9C9C455FCD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550" y="1754981"/>
            <a:ext cx="10502900" cy="4216400"/>
          </a:xfrm>
        </p:spPr>
      </p:pic>
    </p:spTree>
    <p:extLst>
      <p:ext uri="{BB962C8B-B14F-4D97-AF65-F5344CB8AC3E}">
        <p14:creationId xmlns:p14="http://schemas.microsoft.com/office/powerpoint/2010/main" val="2388578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For them…</a:t>
            </a:r>
          </a:p>
        </p:txBody>
      </p:sp>
    </p:spTree>
    <p:extLst>
      <p:ext uri="{BB962C8B-B14F-4D97-AF65-F5344CB8AC3E}">
        <p14:creationId xmlns:p14="http://schemas.microsoft.com/office/powerpoint/2010/main" val="80966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4" name="Picture 3" descr="Screen Shot 2017-02-14 at 6.01.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
            <a:ext cx="9144000" cy="6893657"/>
          </a:xfrm>
          <a:prstGeom prst="rect">
            <a:avLst/>
          </a:prstGeom>
        </p:spPr>
      </p:pic>
    </p:spTree>
    <p:extLst>
      <p:ext uri="{BB962C8B-B14F-4D97-AF65-F5344CB8AC3E}">
        <p14:creationId xmlns:p14="http://schemas.microsoft.com/office/powerpoint/2010/main" val="275181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5" name="Picture 4" descr="Screen Shot 2017-02-14 at 6.03.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5489" y="0"/>
            <a:ext cx="4892466" cy="6537530"/>
          </a:xfrm>
          <a:prstGeom prst="rect">
            <a:avLst/>
          </a:prstGeom>
        </p:spPr>
      </p:pic>
    </p:spTree>
    <p:extLst>
      <p:ext uri="{BB962C8B-B14F-4D97-AF65-F5344CB8AC3E}">
        <p14:creationId xmlns:p14="http://schemas.microsoft.com/office/powerpoint/2010/main" val="3657269252"/>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2158</TotalTime>
  <Words>517</Words>
  <Application>Microsoft Macintosh PowerPoint</Application>
  <PresentationFormat>Widescreen</PresentationFormat>
  <Paragraphs>74</Paragraphs>
  <Slides>15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vt:lpstr>
      <vt:lpstr> Black </vt:lpstr>
      <vt:lpstr>Data Visualization in R</vt:lpstr>
      <vt:lpstr>PowerPoint Presentation</vt:lpstr>
      <vt:lpstr>For you…</vt:lpstr>
      <vt:lpstr>PowerPoint Presentation</vt:lpstr>
      <vt:lpstr>PowerPoint Presentation</vt:lpstr>
      <vt:lpstr>PowerPoint Presentation</vt:lpstr>
      <vt:lpstr>For them…</vt:lpstr>
      <vt:lpstr>PowerPoint Presentation</vt:lpstr>
      <vt:lpstr>PowerPoint Presentation</vt:lpstr>
      <vt:lpstr>PowerPoint Presentation</vt:lpstr>
      <vt:lpstr>For everyone!</vt:lpstr>
      <vt:lpstr>PowerPoint Presentation</vt:lpstr>
      <vt:lpstr>How to visualize…</vt:lpstr>
      <vt:lpstr>Data Visualization in the Wild</vt:lpstr>
      <vt:lpstr>Workshop 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data (&amp; visualization) in research and teaching           TCP+R Spring 2017 ECDS- Emory University John Bernau</dc:title>
  <dc:creator>John</dc:creator>
  <cp:lastModifiedBy>Bernau, John</cp:lastModifiedBy>
  <cp:revision>54</cp:revision>
  <dcterms:created xsi:type="dcterms:W3CDTF">2017-02-14T19:59:36Z</dcterms:created>
  <dcterms:modified xsi:type="dcterms:W3CDTF">2020-10-14T13:01:45Z</dcterms:modified>
</cp:coreProperties>
</file>